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5" autoAdjust="0"/>
    <p:restoredTop sz="48850" autoAdjust="0"/>
  </p:normalViewPr>
  <p:slideViewPr>
    <p:cSldViewPr snapToGrid="0">
      <p:cViewPr varScale="1">
        <p:scale>
          <a:sx n="66" d="100"/>
          <a:sy n="66" d="100"/>
        </p:scale>
        <p:origin x="1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4E48C8-651E-4591-9543-33EE97C24B7F}" type="datetimeFigureOut">
              <a:rPr lang="en-US" smtClean="0"/>
              <a:t>9/26/2024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0181A8-9E5A-42A8-ACFE-CA31F331BD5F}" type="slidenum">
              <a:rPr lang="en-US" smtClean="0"/>
              <a:t>‹#›</a:t>
            </a:fld>
            <a:endParaRPr lang="en-US"/>
          </a:p>
        </p:txBody>
      </p:sp>
    </p:spTree>
    <p:extLst>
      <p:ext uri="{BB962C8B-B14F-4D97-AF65-F5344CB8AC3E}">
        <p14:creationId xmlns:p14="http://schemas.microsoft.com/office/powerpoint/2010/main" val="1610084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your title page.  </a:t>
            </a:r>
          </a:p>
          <a:p>
            <a:endParaRPr lang="en-US" dirty="0"/>
          </a:p>
          <a:p>
            <a:r>
              <a:rPr lang="en-US" dirty="0"/>
              <a:t>Make sure that the title </a:t>
            </a:r>
            <a:r>
              <a:rPr lang="en-US" b="1" i="0" dirty="0">
                <a:solidFill>
                  <a:srgbClr val="111111"/>
                </a:solidFill>
                <a:effectLst/>
                <a:latin typeface="Roboto" panose="02000000000000000000" pitchFamily="2" charset="0"/>
              </a:rPr>
              <a:t>Center an text on slide Horizontally and Vertically </a:t>
            </a:r>
            <a:r>
              <a:rPr lang="en-US" dirty="0"/>
              <a:t>.  </a:t>
            </a:r>
          </a:p>
          <a:p>
            <a:endParaRPr lang="en-US" dirty="0"/>
          </a:p>
          <a:p>
            <a:r>
              <a:rPr lang="en-US" dirty="0"/>
              <a:t>I am writing notes as part of the</a:t>
            </a:r>
            <a:r>
              <a:rPr lang="en-US" b="1" dirty="0">
                <a:solidFill>
                  <a:srgbClr val="FF0000"/>
                </a:solidFill>
              </a:rPr>
              <a:t> </a:t>
            </a:r>
            <a:r>
              <a:rPr lang="en-US" b="0" dirty="0">
                <a:solidFill>
                  <a:srgbClr val="FF0000"/>
                </a:solidFill>
              </a:rPr>
              <a:t>project requirement</a:t>
            </a:r>
            <a:r>
              <a:rPr lang="en-US" b="1" dirty="0">
                <a:solidFill>
                  <a:srgbClr val="FF0000"/>
                </a:solidFill>
              </a:rPr>
              <a:t>.  ALL Slides MUST Have Notes – provide a comprehensive explanation of what is on the slide. Since there is no oral presentation, the Notes serve to explain what the audience sees on the slide*  requirement for this project.  Specifically, the Notes requirement</a:t>
            </a:r>
          </a:p>
          <a:p>
            <a:endParaRPr lang="en-US" b="1" dirty="0">
              <a:solidFill>
                <a:srgbClr val="FF0000"/>
              </a:solidFill>
            </a:endParaRPr>
          </a:p>
          <a:p>
            <a:r>
              <a:rPr lang="en-US" b="1" dirty="0">
                <a:solidFill>
                  <a:srgbClr val="FF0000"/>
                </a:solidFill>
              </a:rPr>
              <a:t>Minimum of 10-12 slides in length (not including Title or Reference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Font size should be readable, as in at least 16 point and good contrast with background.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THROUGHOUT PROJECT: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 Include relevant graphics, including the SWOT Table.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Each slide should have a title and a limited amount of text.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The presentation should capture key bullet points and not include complete paragraphs and detailed text.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The Notes feature will provide that explanations/narration for what the audience sees on the slide</a:t>
            </a:r>
            <a:r>
              <a:rPr lang="en-US" b="1"/>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a:t>There </a:t>
            </a:r>
            <a:r>
              <a:rPr lang="en-US" b="1" dirty="0"/>
              <a:t>are options in PowerPoint to make a presentation stylish and unordinary, including background colors, but keep it professional looking – remember your audience.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 Font size should be readable, as in at least 16 point and good contrast with background.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 Use animations sparingly to enhance your presentation.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 Keep Your Slides Simple.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 Proofread and Spellcheck (including what you write in the Notes section)!</a:t>
            </a:r>
          </a:p>
          <a:p>
            <a:endParaRPr lang="en-US" b="1" dirty="0">
              <a:solidFill>
                <a:srgbClr val="FF0000"/>
              </a:solidFill>
            </a:endParaRPr>
          </a:p>
        </p:txBody>
      </p:sp>
      <p:sp>
        <p:nvSpPr>
          <p:cNvPr id="4" name="Slide Number Placeholder 3"/>
          <p:cNvSpPr>
            <a:spLocks noGrp="1"/>
          </p:cNvSpPr>
          <p:nvPr>
            <p:ph type="sldNum" sz="quarter" idx="5"/>
          </p:nvPr>
        </p:nvSpPr>
        <p:spPr/>
        <p:txBody>
          <a:bodyPr/>
          <a:lstStyle/>
          <a:p>
            <a:fld id="{2A0181A8-9E5A-42A8-ACFE-CA31F331BD5F}" type="slidenum">
              <a:rPr lang="en-US" smtClean="0"/>
              <a:t>1</a:t>
            </a:fld>
            <a:endParaRPr lang="en-US"/>
          </a:p>
        </p:txBody>
      </p:sp>
    </p:spTree>
    <p:extLst>
      <p:ext uri="{BB962C8B-B14F-4D97-AF65-F5344CB8AC3E}">
        <p14:creationId xmlns:p14="http://schemas.microsoft.com/office/powerpoint/2010/main" val="555254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slides describing recommendations based on the SWOT analysis; how can the information system components (hardware, software, data, people, processes) contribute to overcoming external barriers and bettering the health of the organization?</a:t>
            </a:r>
          </a:p>
        </p:txBody>
      </p:sp>
      <p:sp>
        <p:nvSpPr>
          <p:cNvPr id="4" name="Slide Number Placeholder 3"/>
          <p:cNvSpPr>
            <a:spLocks noGrp="1"/>
          </p:cNvSpPr>
          <p:nvPr>
            <p:ph type="sldNum" sz="quarter" idx="5"/>
          </p:nvPr>
        </p:nvSpPr>
        <p:spPr/>
        <p:txBody>
          <a:bodyPr/>
          <a:lstStyle/>
          <a:p>
            <a:fld id="{2A0181A8-9E5A-42A8-ACFE-CA31F331BD5F}" type="slidenum">
              <a:rPr lang="en-US" smtClean="0"/>
              <a:t>10</a:t>
            </a:fld>
            <a:endParaRPr lang="en-US"/>
          </a:p>
        </p:txBody>
      </p:sp>
    </p:spTree>
    <p:extLst>
      <p:ext uri="{BB962C8B-B14F-4D97-AF65-F5344CB8AC3E}">
        <p14:creationId xmlns:p14="http://schemas.microsoft.com/office/powerpoint/2010/main" val="2495761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slides describing recommendations based on the SWOT analysis; how can the information system components (hardware, software, data, people, processes) contribute to overcoming external barriers and bettering the health of the organization?</a:t>
            </a:r>
          </a:p>
        </p:txBody>
      </p:sp>
      <p:sp>
        <p:nvSpPr>
          <p:cNvPr id="4" name="Slide Number Placeholder 3"/>
          <p:cNvSpPr>
            <a:spLocks noGrp="1"/>
          </p:cNvSpPr>
          <p:nvPr>
            <p:ph type="sldNum" sz="quarter" idx="5"/>
          </p:nvPr>
        </p:nvSpPr>
        <p:spPr/>
        <p:txBody>
          <a:bodyPr/>
          <a:lstStyle/>
          <a:p>
            <a:fld id="{2A0181A8-9E5A-42A8-ACFE-CA31F331BD5F}" type="slidenum">
              <a:rPr lang="en-US" smtClean="0"/>
              <a:t>11</a:t>
            </a:fld>
            <a:endParaRPr lang="en-US"/>
          </a:p>
        </p:txBody>
      </p:sp>
    </p:spTree>
    <p:extLst>
      <p:ext uri="{BB962C8B-B14F-4D97-AF65-F5344CB8AC3E}">
        <p14:creationId xmlns:p14="http://schemas.microsoft.com/office/powerpoint/2010/main" val="1798981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Synthesize the presentation – what were the most important points?</a:t>
            </a:r>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12</a:t>
            </a:fld>
            <a:endParaRPr lang="en-US"/>
          </a:p>
        </p:txBody>
      </p:sp>
    </p:spTree>
    <p:extLst>
      <p:ext uri="{BB962C8B-B14F-4D97-AF65-F5344CB8AC3E}">
        <p14:creationId xmlns:p14="http://schemas.microsoft.com/office/powerpoint/2010/main" val="2929294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slide - the title of presentation, company/organization name, your name, course, and date of submission.</a:t>
            </a:r>
          </a:p>
          <a:p>
            <a:endParaRPr lang="en-US" dirty="0"/>
          </a:p>
          <a:p>
            <a:r>
              <a:rPr lang="en-US" dirty="0"/>
              <a:t>Throughout your project: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Font size should be readable, as in at least 16 point and good contrast with background.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THROUGHOUT PROJECT: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Include relevant graphics, including the SWOT Table.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Each slide should have a title and a limited amount of text. The presentation should capture key bullet points and not include complete paragraphs and detailed text. The Notes feature will provide that explanations/narration for what the audience sees on the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There are options in PowerPoint to make a presentation stylish and unordinary, including background colors, but keep it professional looking – remember your audience.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Font size should be readable, as in at least 16 point and good contrast with background.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Use animations sparingly to enhance your presentation.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Keep Your Slides Simple.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Proofread and Spellcheck (including what you write in the Notes section)!</a:t>
            </a:r>
          </a:p>
          <a:p>
            <a:endParaRPr lang="en-US" dirty="0"/>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2</a:t>
            </a:fld>
            <a:endParaRPr lang="en-US"/>
          </a:p>
        </p:txBody>
      </p:sp>
    </p:spTree>
    <p:extLst>
      <p:ext uri="{BB962C8B-B14F-4D97-AF65-F5344CB8AC3E}">
        <p14:creationId xmlns:p14="http://schemas.microsoft.com/office/powerpoint/2010/main" val="209968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6-7 slides </a:t>
            </a:r>
            <a:r>
              <a:rPr lang="en-US" dirty="0">
                <a:solidFill>
                  <a:srgbClr val="FF0000"/>
                </a:solidFill>
              </a:rPr>
              <a:t>including a slide with the SWOT Table you created</a:t>
            </a:r>
            <a:r>
              <a:rPr lang="en-US" dirty="0"/>
              <a:t>.  </a:t>
            </a:r>
            <a:r>
              <a:rPr lang="en-US" dirty="0">
                <a:solidFill>
                  <a:srgbClr val="FF0000"/>
                </a:solidFill>
              </a:rPr>
              <a:t>Use slides and notes to explain the business as </a:t>
            </a:r>
          </a:p>
          <a:p>
            <a:pPr lvl="1"/>
            <a:r>
              <a:rPr lang="en-US" dirty="0">
                <a:solidFill>
                  <a:srgbClr val="FF0000"/>
                </a:solidFill>
              </a:rPr>
              <a:t>well as the opportunities and threats it faces in the market </a:t>
            </a:r>
            <a:r>
              <a:rPr lang="en-US" dirty="0" err="1">
                <a:solidFill>
                  <a:srgbClr val="FF0000"/>
                </a:solidFill>
              </a:rPr>
              <a:t>places’s</a:t>
            </a:r>
            <a:r>
              <a:rPr lang="en-US" dirty="0">
                <a:solidFill>
                  <a:srgbClr val="FF0000"/>
                </a:solidFill>
              </a:rPr>
              <a:t> strengths and weaknesses</a:t>
            </a:r>
            <a:r>
              <a:rPr lang="en-US" dirty="0"/>
              <a:t>,.  </a:t>
            </a:r>
          </a:p>
          <a:p>
            <a:pPr lvl="1"/>
            <a:r>
              <a:rPr lang="en-US" b="1" dirty="0">
                <a:solidFill>
                  <a:srgbClr val="7030A0"/>
                </a:solidFill>
              </a:rPr>
              <a:t>In addition to the SWOT Table, each quadrant (strengths, weaknesses, opportunities, threats) should have its own slide and in-depth Notes.  Last, answer the question:  how are the strengths, weaknesses, opportunities, and threats interconnected? </a:t>
            </a:r>
          </a:p>
          <a:p>
            <a:endParaRPr lang="en-US" dirty="0"/>
          </a:p>
          <a:p>
            <a:r>
              <a:rPr lang="en-US" dirty="0"/>
              <a:t>Give overview of your SWOT table in this area - NOTES</a:t>
            </a:r>
          </a:p>
        </p:txBody>
      </p:sp>
      <p:sp>
        <p:nvSpPr>
          <p:cNvPr id="4" name="Slide Number Placeholder 3"/>
          <p:cNvSpPr>
            <a:spLocks noGrp="1"/>
          </p:cNvSpPr>
          <p:nvPr>
            <p:ph type="sldNum" sz="quarter" idx="5"/>
          </p:nvPr>
        </p:nvSpPr>
        <p:spPr/>
        <p:txBody>
          <a:bodyPr/>
          <a:lstStyle/>
          <a:p>
            <a:fld id="{2A0181A8-9E5A-42A8-ACFE-CA31F331BD5F}" type="slidenum">
              <a:rPr lang="en-US" smtClean="0"/>
              <a:t>3</a:t>
            </a:fld>
            <a:endParaRPr lang="en-US"/>
          </a:p>
        </p:txBody>
      </p:sp>
    </p:spTree>
    <p:extLst>
      <p:ext uri="{BB962C8B-B14F-4D97-AF65-F5344CB8AC3E}">
        <p14:creationId xmlns:p14="http://schemas.microsoft.com/office/powerpoint/2010/main" val="3977707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internal strengths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4</a:t>
            </a:fld>
            <a:endParaRPr lang="en-US"/>
          </a:p>
        </p:txBody>
      </p:sp>
    </p:spTree>
    <p:extLst>
      <p:ext uri="{BB962C8B-B14F-4D97-AF65-F5344CB8AC3E}">
        <p14:creationId xmlns:p14="http://schemas.microsoft.com/office/powerpoint/2010/main" val="3478910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internal weakness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5</a:t>
            </a:fld>
            <a:endParaRPr lang="en-US"/>
          </a:p>
        </p:txBody>
      </p:sp>
    </p:spTree>
    <p:extLst>
      <p:ext uri="{BB962C8B-B14F-4D97-AF65-F5344CB8AC3E}">
        <p14:creationId xmlns:p14="http://schemas.microsoft.com/office/powerpoint/2010/main" val="278641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external opportunities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6</a:t>
            </a:fld>
            <a:endParaRPr lang="en-US"/>
          </a:p>
        </p:txBody>
      </p:sp>
    </p:spTree>
    <p:extLst>
      <p:ext uri="{BB962C8B-B14F-4D97-AF65-F5344CB8AC3E}">
        <p14:creationId xmlns:p14="http://schemas.microsoft.com/office/powerpoint/2010/main" val="2628164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external opportunities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7</a:t>
            </a:fld>
            <a:endParaRPr lang="en-US"/>
          </a:p>
        </p:txBody>
      </p:sp>
    </p:spTree>
    <p:extLst>
      <p:ext uri="{BB962C8B-B14F-4D97-AF65-F5344CB8AC3E}">
        <p14:creationId xmlns:p14="http://schemas.microsoft.com/office/powerpoint/2010/main" val="1336541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7030A0"/>
                </a:solidFill>
              </a:rPr>
              <a:t>.  Last, answer the question:  how are the strengths, weaknesses, opportunities, and threats interconnected? </a:t>
            </a:r>
          </a:p>
          <a:p>
            <a:endParaRPr lang="en-US" dirty="0"/>
          </a:p>
        </p:txBody>
      </p:sp>
      <p:sp>
        <p:nvSpPr>
          <p:cNvPr id="4" name="Slide Number Placeholder 3"/>
          <p:cNvSpPr>
            <a:spLocks noGrp="1"/>
          </p:cNvSpPr>
          <p:nvPr>
            <p:ph type="sldNum" sz="quarter" idx="5"/>
          </p:nvPr>
        </p:nvSpPr>
        <p:spPr/>
        <p:txBody>
          <a:bodyPr/>
          <a:lstStyle/>
          <a:p>
            <a:fld id="{2A0181A8-9E5A-42A8-ACFE-CA31F331BD5F}" type="slidenum">
              <a:rPr lang="en-US" smtClean="0"/>
              <a:t>8</a:t>
            </a:fld>
            <a:endParaRPr lang="en-US"/>
          </a:p>
        </p:txBody>
      </p:sp>
    </p:spTree>
    <p:extLst>
      <p:ext uri="{BB962C8B-B14F-4D97-AF65-F5344CB8AC3E}">
        <p14:creationId xmlns:p14="http://schemas.microsoft.com/office/powerpoint/2010/main" val="3383811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slides describing recommendations based on the SWOT analysis; how can the information system components (hardware, software, data, people, processes) contribute to overcoming external barriers and bettering the health of the organization?</a:t>
            </a:r>
          </a:p>
        </p:txBody>
      </p:sp>
      <p:sp>
        <p:nvSpPr>
          <p:cNvPr id="4" name="Slide Number Placeholder 3"/>
          <p:cNvSpPr>
            <a:spLocks noGrp="1"/>
          </p:cNvSpPr>
          <p:nvPr>
            <p:ph type="sldNum" sz="quarter" idx="5"/>
          </p:nvPr>
        </p:nvSpPr>
        <p:spPr/>
        <p:txBody>
          <a:bodyPr/>
          <a:lstStyle/>
          <a:p>
            <a:fld id="{2A0181A8-9E5A-42A8-ACFE-CA31F331BD5F}" type="slidenum">
              <a:rPr lang="en-US" smtClean="0"/>
              <a:t>9</a:t>
            </a:fld>
            <a:endParaRPr lang="en-US"/>
          </a:p>
        </p:txBody>
      </p:sp>
    </p:spTree>
    <p:extLst>
      <p:ext uri="{BB962C8B-B14F-4D97-AF65-F5344CB8AC3E}">
        <p14:creationId xmlns:p14="http://schemas.microsoft.com/office/powerpoint/2010/main" val="403217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063C-B5B2-D1FF-3020-102E5379E7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6BD7BA-6254-5082-3A28-AE89350B45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8FA551-F96E-A749-BEBD-F95EED0EFC0C}"/>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5" name="Footer Placeholder 4">
            <a:extLst>
              <a:ext uri="{FF2B5EF4-FFF2-40B4-BE49-F238E27FC236}">
                <a16:creationId xmlns:a16="http://schemas.microsoft.com/office/drawing/2014/main" id="{FD788125-9375-02F2-7682-8C9D6180D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7D095F-5209-D6BC-3B4C-1566032D9FBA}"/>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28794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08F61-80E4-5804-000A-F9D9E2FD39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0FD559-00E7-CD6A-28A8-FA915B62B5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F369A7-AA1B-5E23-D5C0-E74E329660F7}"/>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5" name="Footer Placeholder 4">
            <a:extLst>
              <a:ext uri="{FF2B5EF4-FFF2-40B4-BE49-F238E27FC236}">
                <a16:creationId xmlns:a16="http://schemas.microsoft.com/office/drawing/2014/main" id="{25A434AA-FAEC-DC07-34D6-CD54E18C42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1CDF17-A867-C701-E577-B3AB6B66C2F7}"/>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1572474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0B5E2C-2AC3-BBA8-07BD-BCCDB0E40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B8B72B-7D35-F1D8-C98F-1CAFECA13A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89D066-84C4-BD34-8DA1-EA40CDAACD9A}"/>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5" name="Footer Placeholder 4">
            <a:extLst>
              <a:ext uri="{FF2B5EF4-FFF2-40B4-BE49-F238E27FC236}">
                <a16:creationId xmlns:a16="http://schemas.microsoft.com/office/drawing/2014/main" id="{620D4885-12A9-39EB-137E-BB64AD059C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D20BE7-595C-651F-E5F6-79631F2CBA9E}"/>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260947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5DD90-EC7F-ADC6-2852-6C93266356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B66E0-F625-0F98-20A5-2F1506C6C2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DE5B40-29DA-0D9B-C188-10C1789CE4CD}"/>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5" name="Footer Placeholder 4">
            <a:extLst>
              <a:ext uri="{FF2B5EF4-FFF2-40B4-BE49-F238E27FC236}">
                <a16:creationId xmlns:a16="http://schemas.microsoft.com/office/drawing/2014/main" id="{2DFA5FC8-5B7E-6428-6786-88371083A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19B17-5E63-109D-3CC9-4CFFBCA09EE2}"/>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1998971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986A7-7B29-2E53-5247-8EC78F66BB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1F3CCD-B666-BDEF-0E63-B1D9C38C34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4C9A74-A1CE-EEA6-0A29-ADE23561EAB9}"/>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5" name="Footer Placeholder 4">
            <a:extLst>
              <a:ext uri="{FF2B5EF4-FFF2-40B4-BE49-F238E27FC236}">
                <a16:creationId xmlns:a16="http://schemas.microsoft.com/office/drawing/2014/main" id="{F2E81BFD-1BAB-33C8-5BFC-20581AECE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0C421-6ADF-08AB-BE07-842D045415F3}"/>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181403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4E6C9-CB01-086F-13F0-8541D28E81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0CA8BF-E9CA-3ED8-C315-93288D67EB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003E53-D035-B9A5-410E-19BEFDD9E4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505A82-F6A3-4007-AD31-3CD7D30A6903}"/>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6" name="Footer Placeholder 5">
            <a:extLst>
              <a:ext uri="{FF2B5EF4-FFF2-40B4-BE49-F238E27FC236}">
                <a16:creationId xmlns:a16="http://schemas.microsoft.com/office/drawing/2014/main" id="{A3AA9EC3-3680-25C4-C92B-734BD77AD0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886DFB-C8DC-FE0E-EE7C-0A06146E0B58}"/>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1612943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A8699-6DD4-2EBC-A80B-E080326C8B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B4725A-60F5-FE24-E606-F3619BCE08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106578-C5FE-CA26-A218-9DE28C2E2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69ACB9-5BA9-5A3C-CEEB-13E0A08975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4A30D2-0D2E-278C-4FE6-F07625396D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40F82D-2AC4-5E4E-56B3-78326E7748C1}"/>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8" name="Footer Placeholder 7">
            <a:extLst>
              <a:ext uri="{FF2B5EF4-FFF2-40B4-BE49-F238E27FC236}">
                <a16:creationId xmlns:a16="http://schemas.microsoft.com/office/drawing/2014/main" id="{F7C40F83-9EA0-E3A2-A5B9-67FD126038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6B0D37-8867-E102-411B-CA391872CA2E}"/>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424677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501F7-8EBC-068E-F856-4D4E771699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4E03A4-0C15-C56B-FD91-4E3C2881CBF8}"/>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4" name="Footer Placeholder 3">
            <a:extLst>
              <a:ext uri="{FF2B5EF4-FFF2-40B4-BE49-F238E27FC236}">
                <a16:creationId xmlns:a16="http://schemas.microsoft.com/office/drawing/2014/main" id="{9931C5D2-DEBE-C45A-9447-7BE8223608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B44D21-E27A-0AA2-0F1D-F0F23D9736B3}"/>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253246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CAEA1B-4C4D-7C84-D31B-DB65A4C82D00}"/>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3" name="Footer Placeholder 2">
            <a:extLst>
              <a:ext uri="{FF2B5EF4-FFF2-40B4-BE49-F238E27FC236}">
                <a16:creationId xmlns:a16="http://schemas.microsoft.com/office/drawing/2014/main" id="{3B369DC6-A588-7D11-83E3-54FD13A117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72502F-3A73-9F22-0DBE-47D2EB12B599}"/>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256599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B7CC4-0AF7-2D4E-A6B7-08C41B0B26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E0C8F-C6B9-D861-E2DF-5E1CEFBD09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421456-A432-D5F6-2B02-46F8665604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C460ED-FAB9-5B99-6B16-3645E42DFEC7}"/>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6" name="Footer Placeholder 5">
            <a:extLst>
              <a:ext uri="{FF2B5EF4-FFF2-40B4-BE49-F238E27FC236}">
                <a16:creationId xmlns:a16="http://schemas.microsoft.com/office/drawing/2014/main" id="{509FF167-FEE6-3479-EFBD-2F6B52AF72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AA4EFC-42C3-BE31-551C-9840A7D972A4}"/>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1679690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308BF-DBA4-E8AB-088D-7CC1CE3EB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F7C369-28D9-2852-7ECC-45129D3A2A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92C8CB-6B97-2932-7237-ADD8A88C02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756D99-9A92-7A0E-E851-7D2DE185E49A}"/>
              </a:ext>
            </a:extLst>
          </p:cNvPr>
          <p:cNvSpPr>
            <a:spLocks noGrp="1"/>
          </p:cNvSpPr>
          <p:nvPr>
            <p:ph type="dt" sz="half" idx="10"/>
          </p:nvPr>
        </p:nvSpPr>
        <p:spPr/>
        <p:txBody>
          <a:bodyPr/>
          <a:lstStyle/>
          <a:p>
            <a:fld id="{C8A1EF93-15B4-40BF-9358-4436DD942F73}" type="datetimeFigureOut">
              <a:rPr lang="en-US" smtClean="0"/>
              <a:t>9/26/2024</a:t>
            </a:fld>
            <a:endParaRPr lang="en-US"/>
          </a:p>
        </p:txBody>
      </p:sp>
      <p:sp>
        <p:nvSpPr>
          <p:cNvPr id="6" name="Footer Placeholder 5">
            <a:extLst>
              <a:ext uri="{FF2B5EF4-FFF2-40B4-BE49-F238E27FC236}">
                <a16:creationId xmlns:a16="http://schemas.microsoft.com/office/drawing/2014/main" id="{7E88BAB9-E48F-1104-F276-3E3C226AB5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32807D-9DD3-3FDC-7C2F-393FB4B289B6}"/>
              </a:ext>
            </a:extLst>
          </p:cNvPr>
          <p:cNvSpPr>
            <a:spLocks noGrp="1"/>
          </p:cNvSpPr>
          <p:nvPr>
            <p:ph type="sldNum" sz="quarter" idx="12"/>
          </p:nvPr>
        </p:nvSpPr>
        <p:spPr/>
        <p:txBody>
          <a:bodyPr/>
          <a:lstStyle/>
          <a:p>
            <a:fld id="{BF24E760-5410-49CE-A7D6-107E56138B46}" type="slidenum">
              <a:rPr lang="en-US" smtClean="0"/>
              <a:t>‹#›</a:t>
            </a:fld>
            <a:endParaRPr lang="en-US"/>
          </a:p>
        </p:txBody>
      </p:sp>
    </p:spTree>
    <p:extLst>
      <p:ext uri="{BB962C8B-B14F-4D97-AF65-F5344CB8AC3E}">
        <p14:creationId xmlns:p14="http://schemas.microsoft.com/office/powerpoint/2010/main" val="3560934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109FD-643F-3A6F-C9F9-F50F297CC0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7BB493-6F8D-F00B-22DF-C2343370C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C62B08-CD02-F8D8-9663-BA1EDBAA92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1EF93-15B4-40BF-9358-4436DD942F73}" type="datetimeFigureOut">
              <a:rPr lang="en-US" smtClean="0"/>
              <a:t>9/26/2024</a:t>
            </a:fld>
            <a:endParaRPr lang="en-US"/>
          </a:p>
        </p:txBody>
      </p:sp>
      <p:sp>
        <p:nvSpPr>
          <p:cNvPr id="5" name="Footer Placeholder 4">
            <a:extLst>
              <a:ext uri="{FF2B5EF4-FFF2-40B4-BE49-F238E27FC236}">
                <a16:creationId xmlns:a16="http://schemas.microsoft.com/office/drawing/2014/main" id="{8FD290C0-8161-4F6D-CEAE-C9F55FEAF9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40E924-409A-2403-A702-D74109781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4E760-5410-49CE-A7D6-107E56138B46}" type="slidenum">
              <a:rPr lang="en-US" smtClean="0"/>
              <a:t>‹#›</a:t>
            </a:fld>
            <a:endParaRPr lang="en-US"/>
          </a:p>
        </p:txBody>
      </p:sp>
    </p:spTree>
    <p:extLst>
      <p:ext uri="{BB962C8B-B14F-4D97-AF65-F5344CB8AC3E}">
        <p14:creationId xmlns:p14="http://schemas.microsoft.com/office/powerpoint/2010/main" val="1816196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465006B-68D4-4E95-5100-2F95103CC091}"/>
              </a:ext>
            </a:extLst>
          </p:cNvPr>
          <p:cNvSpPr txBox="1"/>
          <p:nvPr/>
        </p:nvSpPr>
        <p:spPr>
          <a:xfrm>
            <a:off x="3049172" y="3102318"/>
            <a:ext cx="6098344" cy="1554785"/>
          </a:xfrm>
          <a:prstGeom prst="rect">
            <a:avLst/>
          </a:prstGeom>
          <a:noFill/>
        </p:spPr>
        <p:txBody>
          <a:bodyPr wrap="square">
            <a:spAutoFit/>
          </a:bodyPr>
          <a:lstStyle/>
          <a:p>
            <a:pPr marL="0" marR="0" algn="ctr">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Title Of Presentation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Company/Organization Name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Your Name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Course Date Of Submission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534644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4E639-8278-DBEB-3704-FE7E7DD8C025}"/>
              </a:ext>
            </a:extLst>
          </p:cNvPr>
          <p:cNvSpPr>
            <a:spLocks noGrp="1"/>
          </p:cNvSpPr>
          <p:nvPr>
            <p:ph type="title"/>
          </p:nvPr>
        </p:nvSpPr>
        <p:spPr/>
        <p:txBody>
          <a:bodyPr/>
          <a:lstStyle/>
          <a:p>
            <a:pPr algn="ctr"/>
            <a:r>
              <a:rPr lang="en-US" dirty="0"/>
              <a:t>The Focus on Information Systems</a:t>
            </a:r>
            <a:br>
              <a:rPr lang="en-US" dirty="0"/>
            </a:br>
            <a:r>
              <a:rPr lang="en-US" dirty="0"/>
              <a:t>Recommendations (Continued)</a:t>
            </a:r>
          </a:p>
        </p:txBody>
      </p:sp>
      <p:sp>
        <p:nvSpPr>
          <p:cNvPr id="3" name="Content Placeholder 2">
            <a:extLst>
              <a:ext uri="{FF2B5EF4-FFF2-40B4-BE49-F238E27FC236}">
                <a16:creationId xmlns:a16="http://schemas.microsoft.com/office/drawing/2014/main" id="{BC3B0471-868F-445A-667E-FC456A96C54A}"/>
              </a:ext>
            </a:extLst>
          </p:cNvPr>
          <p:cNvSpPr>
            <a:spLocks noGrp="1"/>
          </p:cNvSpPr>
          <p:nvPr>
            <p:ph idx="1"/>
          </p:nvPr>
        </p:nvSpPr>
        <p:spPr/>
        <p:txBody>
          <a:bodyPr/>
          <a:lstStyle/>
          <a:p>
            <a:r>
              <a:rPr lang="en-US" dirty="0"/>
              <a:t>2-3 slides describing recommendations based on the SWOT analysis; how can the information system components (hardware, software, data, people, processes) contribute to overcoming external barriers and bettering the health of the organization?</a:t>
            </a:r>
            <a:r>
              <a:rPr lang="en-US" dirty="0">
                <a:solidFill>
                  <a:srgbClr val="FF0000"/>
                </a:solidFill>
              </a:rPr>
              <a:t> (USE BULLETS)</a:t>
            </a:r>
          </a:p>
          <a:p>
            <a:r>
              <a:rPr lang="en-US" dirty="0">
                <a:solidFill>
                  <a:srgbClr val="FF0000"/>
                </a:solidFill>
              </a:rPr>
              <a:t>Cite at least two resources with APA formatted citation and reference for this project..</a:t>
            </a:r>
          </a:p>
          <a:p>
            <a:endParaRPr lang="en-US" dirty="0"/>
          </a:p>
        </p:txBody>
      </p:sp>
    </p:spTree>
    <p:extLst>
      <p:ext uri="{BB962C8B-B14F-4D97-AF65-F5344CB8AC3E}">
        <p14:creationId xmlns:p14="http://schemas.microsoft.com/office/powerpoint/2010/main" val="2842485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4E639-8278-DBEB-3704-FE7E7DD8C025}"/>
              </a:ext>
            </a:extLst>
          </p:cNvPr>
          <p:cNvSpPr>
            <a:spLocks noGrp="1"/>
          </p:cNvSpPr>
          <p:nvPr>
            <p:ph type="title"/>
          </p:nvPr>
        </p:nvSpPr>
        <p:spPr/>
        <p:txBody>
          <a:bodyPr/>
          <a:lstStyle/>
          <a:p>
            <a:pPr algn="ctr"/>
            <a:r>
              <a:rPr lang="en-US" dirty="0"/>
              <a:t>The Focus on Information Systems</a:t>
            </a:r>
            <a:br>
              <a:rPr lang="en-US" dirty="0"/>
            </a:br>
            <a:r>
              <a:rPr lang="en-US" dirty="0"/>
              <a:t>Recommendations (Continued)</a:t>
            </a:r>
          </a:p>
        </p:txBody>
      </p:sp>
      <p:sp>
        <p:nvSpPr>
          <p:cNvPr id="3" name="Content Placeholder 2">
            <a:extLst>
              <a:ext uri="{FF2B5EF4-FFF2-40B4-BE49-F238E27FC236}">
                <a16:creationId xmlns:a16="http://schemas.microsoft.com/office/drawing/2014/main" id="{BC3B0471-868F-445A-667E-FC456A96C54A}"/>
              </a:ext>
            </a:extLst>
          </p:cNvPr>
          <p:cNvSpPr>
            <a:spLocks noGrp="1"/>
          </p:cNvSpPr>
          <p:nvPr>
            <p:ph idx="1"/>
          </p:nvPr>
        </p:nvSpPr>
        <p:spPr/>
        <p:txBody>
          <a:bodyPr/>
          <a:lstStyle/>
          <a:p>
            <a:r>
              <a:rPr lang="en-US" dirty="0"/>
              <a:t>2-3 slides describing recommendations based on the SWOT analysis; how can the information system components (hardware, software, data, people, processes) contribute to overcoming external barriers and bettering the health of the organization?</a:t>
            </a:r>
            <a:r>
              <a:rPr lang="en-US" dirty="0">
                <a:solidFill>
                  <a:srgbClr val="FF0000"/>
                </a:solidFill>
              </a:rPr>
              <a:t> (USE BULLETS)</a:t>
            </a:r>
          </a:p>
          <a:p>
            <a:r>
              <a:rPr lang="en-US" dirty="0">
                <a:solidFill>
                  <a:srgbClr val="FF0000"/>
                </a:solidFill>
              </a:rPr>
              <a:t>Cite at least two resources with APA formatted citation and reference for this project..</a:t>
            </a:r>
          </a:p>
          <a:p>
            <a:endParaRPr lang="en-US" dirty="0"/>
          </a:p>
        </p:txBody>
      </p:sp>
    </p:spTree>
    <p:extLst>
      <p:ext uri="{BB962C8B-B14F-4D97-AF65-F5344CB8AC3E}">
        <p14:creationId xmlns:p14="http://schemas.microsoft.com/office/powerpoint/2010/main" val="4204569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115E5-4CFF-BAAD-4DD4-112945B1286C}"/>
              </a:ext>
            </a:extLst>
          </p:cNvPr>
          <p:cNvSpPr>
            <a:spLocks noGrp="1"/>
          </p:cNvSpPr>
          <p:nvPr>
            <p:ph type="title"/>
          </p:nvPr>
        </p:nvSpPr>
        <p:spPr/>
        <p:txBody>
          <a:bodyPr/>
          <a:lstStyle/>
          <a:p>
            <a:pPr algn="ctr"/>
            <a:r>
              <a:rPr lang="en-US" dirty="0"/>
              <a:t>Summary/Conclusion</a:t>
            </a:r>
          </a:p>
        </p:txBody>
      </p:sp>
      <p:sp>
        <p:nvSpPr>
          <p:cNvPr id="3" name="Content Placeholder 2">
            <a:extLst>
              <a:ext uri="{FF2B5EF4-FFF2-40B4-BE49-F238E27FC236}">
                <a16:creationId xmlns:a16="http://schemas.microsoft.com/office/drawing/2014/main" id="{0B544DF7-195C-1467-25BD-1F7DC5D967F8}"/>
              </a:ext>
            </a:extLst>
          </p:cNvPr>
          <p:cNvSpPr>
            <a:spLocks noGrp="1"/>
          </p:cNvSpPr>
          <p:nvPr>
            <p:ph idx="1"/>
          </p:nvPr>
        </p:nvSpPr>
        <p:spPr/>
        <p:txBody>
          <a:bodyPr/>
          <a:lstStyle/>
          <a:p>
            <a:pPr marL="0" indent="0">
              <a:buNone/>
            </a:pPr>
            <a:r>
              <a:rPr lang="en-US" dirty="0"/>
              <a:t>Synthesize the presentation – what were the most important points? </a:t>
            </a:r>
            <a:r>
              <a:rPr lang="en-US" dirty="0">
                <a:solidFill>
                  <a:srgbClr val="FF0000"/>
                </a:solidFill>
              </a:rPr>
              <a:t>(USE BULLETS)</a:t>
            </a:r>
          </a:p>
          <a:p>
            <a:pPr marL="0" indent="0">
              <a:buNone/>
            </a:pPr>
            <a:r>
              <a:rPr lang="en-US" dirty="0">
                <a:solidFill>
                  <a:srgbClr val="FF0000"/>
                </a:solidFill>
              </a:rPr>
              <a:t>Cite at least two resources with APA formatted citation and reference for this project..</a:t>
            </a:r>
          </a:p>
          <a:p>
            <a:pPr marL="0" indent="0">
              <a:buNone/>
            </a:pPr>
            <a:endParaRPr lang="en-US" dirty="0">
              <a:solidFill>
                <a:srgbClr val="FF0000"/>
              </a:solidFill>
            </a:endParaRPr>
          </a:p>
        </p:txBody>
      </p:sp>
    </p:spTree>
    <p:extLst>
      <p:ext uri="{BB962C8B-B14F-4D97-AF65-F5344CB8AC3E}">
        <p14:creationId xmlns:p14="http://schemas.microsoft.com/office/powerpoint/2010/main" val="567140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6A42F-F334-E62E-9D19-DF13AB5A044D}"/>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0468D4CC-EAAB-0B10-8C13-6D26865D92E8}"/>
              </a:ext>
            </a:extLst>
          </p:cNvPr>
          <p:cNvSpPr>
            <a:spLocks noGrp="1"/>
          </p:cNvSpPr>
          <p:nvPr>
            <p:ph idx="1"/>
          </p:nvPr>
        </p:nvSpPr>
        <p:spPr/>
        <p:txBody>
          <a:bodyPr/>
          <a:lstStyle/>
          <a:p>
            <a:pPr marL="0" indent="0">
              <a:buNone/>
            </a:pPr>
            <a:r>
              <a:rPr lang="en-US" dirty="0">
                <a:solidFill>
                  <a:srgbClr val="FF0000"/>
                </a:solidFill>
              </a:rPr>
              <a:t>Cite at least two resources with APA formatted citation and reference.</a:t>
            </a:r>
          </a:p>
          <a:p>
            <a:pPr marL="0" indent="0">
              <a:buNone/>
            </a:pPr>
            <a:r>
              <a:rPr lang="en-US" dirty="0"/>
              <a:t>Remember to correctly cite and reference all sources. Any direct quotes should be indicated within the slide text with appropriate quotation marks and an in-text citation (however, direct quotes should be short and used sparingly, if at all). Complete references for sources should be included in the corresponding Notes section. Paraphrased material can just be referenced within the Notes section of the slides without an in-text citation on the slide. This deviates from APA style but keeps the slides more readable.</a:t>
            </a:r>
          </a:p>
        </p:txBody>
      </p:sp>
    </p:spTree>
    <p:extLst>
      <p:ext uri="{BB962C8B-B14F-4D97-AF65-F5344CB8AC3E}">
        <p14:creationId xmlns:p14="http://schemas.microsoft.com/office/powerpoint/2010/main" val="3333308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CCA29-5B30-2C2D-D038-96DBE74DB1C5}"/>
              </a:ext>
            </a:extLst>
          </p:cNvPr>
          <p:cNvSpPr>
            <a:spLocks noGrp="1"/>
          </p:cNvSpPr>
          <p:nvPr>
            <p:ph type="title"/>
          </p:nvPr>
        </p:nvSpPr>
        <p:spPr/>
        <p:txBody>
          <a:bodyPr/>
          <a:lstStyle/>
          <a:p>
            <a:pPr algn="ctr"/>
            <a:r>
              <a:rPr lang="en-US" dirty="0"/>
              <a:t>Purpose</a:t>
            </a:r>
          </a:p>
        </p:txBody>
      </p:sp>
      <p:sp>
        <p:nvSpPr>
          <p:cNvPr id="3" name="Content Placeholder 2">
            <a:extLst>
              <a:ext uri="{FF2B5EF4-FFF2-40B4-BE49-F238E27FC236}">
                <a16:creationId xmlns:a16="http://schemas.microsoft.com/office/drawing/2014/main" id="{05761786-BE15-7FE5-44BA-B62DBABADC8F}"/>
              </a:ext>
            </a:extLst>
          </p:cNvPr>
          <p:cNvSpPr>
            <a:spLocks noGrp="1"/>
          </p:cNvSpPr>
          <p:nvPr>
            <p:ph idx="1"/>
          </p:nvPr>
        </p:nvSpPr>
        <p:spPr/>
        <p:txBody>
          <a:bodyPr/>
          <a:lstStyle/>
          <a:p>
            <a:r>
              <a:rPr lang="en-US" dirty="0"/>
              <a:t>briefly describe the purpose of the presentation and a summary of the organization, including the business the organization is in (e.g., retail, production, technology services, education, etc.)</a:t>
            </a:r>
            <a:r>
              <a:rPr lang="en-US" dirty="0">
                <a:solidFill>
                  <a:srgbClr val="FF0000"/>
                </a:solidFill>
              </a:rPr>
              <a:t> (USE BULLETS)</a:t>
            </a:r>
            <a:endParaRPr lang="en-US" dirty="0"/>
          </a:p>
          <a:p>
            <a:r>
              <a:rPr lang="en-US" dirty="0">
                <a:solidFill>
                  <a:srgbClr val="FF0000"/>
                </a:solidFill>
              </a:rPr>
              <a:t>READ ALL THE SLIDE NOTES FOR THIS TEMPLATE</a:t>
            </a:r>
          </a:p>
        </p:txBody>
      </p:sp>
    </p:spTree>
    <p:extLst>
      <p:ext uri="{BB962C8B-B14F-4D97-AF65-F5344CB8AC3E}">
        <p14:creationId xmlns:p14="http://schemas.microsoft.com/office/powerpoint/2010/main" val="159971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4A177-DA52-67D6-4605-67DA57BAE8E3}"/>
              </a:ext>
            </a:extLst>
          </p:cNvPr>
          <p:cNvSpPr>
            <a:spLocks noGrp="1"/>
          </p:cNvSpPr>
          <p:nvPr>
            <p:ph type="title"/>
          </p:nvPr>
        </p:nvSpPr>
        <p:spPr/>
        <p:txBody>
          <a:bodyPr/>
          <a:lstStyle/>
          <a:p>
            <a:pPr algn="ctr"/>
            <a:r>
              <a:rPr lang="en-US" dirty="0"/>
              <a:t>SWOT Findings </a:t>
            </a:r>
          </a:p>
        </p:txBody>
      </p:sp>
      <p:sp>
        <p:nvSpPr>
          <p:cNvPr id="3" name="Content Placeholder 2">
            <a:extLst>
              <a:ext uri="{FF2B5EF4-FFF2-40B4-BE49-F238E27FC236}">
                <a16:creationId xmlns:a16="http://schemas.microsoft.com/office/drawing/2014/main" id="{5457F94C-1A97-BA9E-355A-7A376F81BAC5}"/>
              </a:ext>
            </a:extLst>
          </p:cNvPr>
          <p:cNvSpPr>
            <a:spLocks noGrp="1"/>
          </p:cNvSpPr>
          <p:nvPr>
            <p:ph idx="1"/>
          </p:nvPr>
        </p:nvSpPr>
        <p:spPr/>
        <p:txBody>
          <a:bodyPr>
            <a:normAutofit/>
          </a:bodyPr>
          <a:lstStyle/>
          <a:p>
            <a:r>
              <a:rPr lang="en-US" dirty="0"/>
              <a:t>6-7 slides </a:t>
            </a:r>
            <a:r>
              <a:rPr lang="en-US" dirty="0">
                <a:solidFill>
                  <a:srgbClr val="FF0000"/>
                </a:solidFill>
              </a:rPr>
              <a:t>including a slide with the SWOT Table you created</a:t>
            </a:r>
            <a:r>
              <a:rPr lang="en-US" dirty="0"/>
              <a:t>.  </a:t>
            </a:r>
            <a:r>
              <a:rPr lang="en-US" dirty="0">
                <a:solidFill>
                  <a:srgbClr val="FF0000"/>
                </a:solidFill>
              </a:rPr>
              <a:t>Use slides and notes to explain the business as </a:t>
            </a:r>
          </a:p>
          <a:p>
            <a:pPr lvl="1"/>
            <a:r>
              <a:rPr lang="en-US" dirty="0">
                <a:solidFill>
                  <a:srgbClr val="FF0000"/>
                </a:solidFill>
              </a:rPr>
              <a:t>well as the opportunities and threats it faces in the market </a:t>
            </a:r>
            <a:r>
              <a:rPr lang="en-US" dirty="0" err="1">
                <a:solidFill>
                  <a:srgbClr val="FF0000"/>
                </a:solidFill>
              </a:rPr>
              <a:t>places’s</a:t>
            </a:r>
            <a:r>
              <a:rPr lang="en-US" dirty="0">
                <a:solidFill>
                  <a:srgbClr val="FF0000"/>
                </a:solidFill>
              </a:rPr>
              <a:t> strengths and weaknesses</a:t>
            </a:r>
            <a:r>
              <a:rPr lang="en-US" dirty="0"/>
              <a:t>,.  </a:t>
            </a:r>
          </a:p>
          <a:p>
            <a:pPr lvl="1"/>
            <a:r>
              <a:rPr lang="en-US" b="1" dirty="0">
                <a:solidFill>
                  <a:srgbClr val="7030A0"/>
                </a:solidFill>
              </a:rPr>
              <a:t>In addition to the SWOT Table, each quadrant (strengths, weaknesses, opportunities, threats) should have its own slide and in-depth Notes.  Last, answer the question:  how are the strengths, weaknesses, opportunities, and threats interconnected? </a:t>
            </a:r>
            <a:r>
              <a:rPr lang="en-US" dirty="0">
                <a:solidFill>
                  <a:srgbClr val="FF0000"/>
                </a:solidFill>
              </a:rPr>
              <a:t>(USE BULLETS)</a:t>
            </a:r>
            <a:endParaRPr lang="en-US" b="1" dirty="0">
              <a:solidFill>
                <a:srgbClr val="7030A0"/>
              </a:solidFill>
            </a:endParaRPr>
          </a:p>
          <a:p>
            <a:pPr lvl="1"/>
            <a:endParaRPr lang="en-US" dirty="0"/>
          </a:p>
          <a:p>
            <a:pPr marL="457200" lvl="1" indent="0">
              <a:buNone/>
            </a:pPr>
            <a:r>
              <a:rPr lang="en-US" sz="3200" dirty="0">
                <a:solidFill>
                  <a:srgbClr val="FF0000"/>
                </a:solidFill>
                <a:latin typeface="Comic Sans MS" panose="030F0702030302020204" pitchFamily="66" charset="0"/>
              </a:rPr>
              <a:t>PLACE YOUR ORIGINAL SWOT TABLE HERE</a:t>
            </a:r>
          </a:p>
        </p:txBody>
      </p:sp>
    </p:spTree>
    <p:extLst>
      <p:ext uri="{BB962C8B-B14F-4D97-AF65-F5344CB8AC3E}">
        <p14:creationId xmlns:p14="http://schemas.microsoft.com/office/powerpoint/2010/main" val="1208977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6B940-71CA-14C2-EEAD-845F5FB81788}"/>
              </a:ext>
            </a:extLst>
          </p:cNvPr>
          <p:cNvSpPr>
            <a:spLocks noGrp="1"/>
          </p:cNvSpPr>
          <p:nvPr>
            <p:ph type="title"/>
          </p:nvPr>
        </p:nvSpPr>
        <p:spPr/>
        <p:txBody>
          <a:bodyPr/>
          <a:lstStyle/>
          <a:p>
            <a:pPr algn="ctr"/>
            <a:r>
              <a:rPr lang="en-US" dirty="0"/>
              <a:t>Internal Strengths</a:t>
            </a:r>
          </a:p>
        </p:txBody>
      </p:sp>
      <p:sp>
        <p:nvSpPr>
          <p:cNvPr id="3" name="Content Placeholder 2">
            <a:extLst>
              <a:ext uri="{FF2B5EF4-FFF2-40B4-BE49-F238E27FC236}">
                <a16:creationId xmlns:a16="http://schemas.microsoft.com/office/drawing/2014/main" id="{5A47F3B0-E576-E260-29D0-8B829EFEE2DD}"/>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internal strengths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r>
              <a:rPr lang="en-US" dirty="0">
                <a:solidFill>
                  <a:srgbClr val="FF0000"/>
                </a:solidFill>
              </a:rPr>
              <a:t>(USE BULLETS)</a:t>
            </a:r>
            <a:endPar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41847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6B940-71CA-14C2-EEAD-845F5FB81788}"/>
              </a:ext>
            </a:extLst>
          </p:cNvPr>
          <p:cNvSpPr>
            <a:spLocks noGrp="1"/>
          </p:cNvSpPr>
          <p:nvPr>
            <p:ph type="title"/>
          </p:nvPr>
        </p:nvSpPr>
        <p:spPr/>
        <p:txBody>
          <a:bodyPr/>
          <a:lstStyle/>
          <a:p>
            <a:pPr algn="ctr"/>
            <a:r>
              <a:rPr lang="en-US" dirty="0"/>
              <a:t>Internal Weakness</a:t>
            </a:r>
          </a:p>
        </p:txBody>
      </p:sp>
      <p:sp>
        <p:nvSpPr>
          <p:cNvPr id="3" name="Content Placeholder 2">
            <a:extLst>
              <a:ext uri="{FF2B5EF4-FFF2-40B4-BE49-F238E27FC236}">
                <a16:creationId xmlns:a16="http://schemas.microsoft.com/office/drawing/2014/main" id="{5A47F3B0-E576-E260-29D0-8B829EFEE2DD}"/>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internal weakness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r>
              <a:rPr lang="en-US" dirty="0">
                <a:solidFill>
                  <a:srgbClr val="FF0000"/>
                </a:solidFill>
              </a:rPr>
              <a:t>(USE BULLETS)</a:t>
            </a:r>
            <a:endPar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357069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6B940-71CA-14C2-EEAD-845F5FB81788}"/>
              </a:ext>
            </a:extLst>
          </p:cNvPr>
          <p:cNvSpPr>
            <a:spLocks noGrp="1"/>
          </p:cNvSpPr>
          <p:nvPr>
            <p:ph type="title"/>
          </p:nvPr>
        </p:nvSpPr>
        <p:spPr/>
        <p:txBody>
          <a:bodyPr/>
          <a:lstStyle/>
          <a:p>
            <a:pPr algn="ctr"/>
            <a:r>
              <a:rPr lang="en-US" dirty="0"/>
              <a:t>External Opportunities</a:t>
            </a:r>
          </a:p>
        </p:txBody>
      </p:sp>
      <p:sp>
        <p:nvSpPr>
          <p:cNvPr id="3" name="Content Placeholder 2">
            <a:extLst>
              <a:ext uri="{FF2B5EF4-FFF2-40B4-BE49-F238E27FC236}">
                <a16:creationId xmlns:a16="http://schemas.microsoft.com/office/drawing/2014/main" id="{5A47F3B0-E576-E260-29D0-8B829EFEE2DD}"/>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external opportunities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r>
              <a:rPr lang="en-US" dirty="0">
                <a:solidFill>
                  <a:srgbClr val="FF0000"/>
                </a:solidFill>
              </a:rPr>
              <a:t>(USE BULLETS)</a:t>
            </a:r>
          </a:p>
          <a:p>
            <a:pPr lvl="1">
              <a:defRPr/>
            </a:pPr>
            <a:r>
              <a:rPr lang="en-US" dirty="0">
                <a:solidFill>
                  <a:srgbClr val="FF0000"/>
                </a:solidFill>
              </a:rPr>
              <a:t>Cite at least two resources with APA formatted citation and reference for this project..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242209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6B940-71CA-14C2-EEAD-845F5FB81788}"/>
              </a:ext>
            </a:extLst>
          </p:cNvPr>
          <p:cNvSpPr>
            <a:spLocks noGrp="1"/>
          </p:cNvSpPr>
          <p:nvPr>
            <p:ph type="title"/>
          </p:nvPr>
        </p:nvSpPr>
        <p:spPr/>
        <p:txBody>
          <a:bodyPr/>
          <a:lstStyle/>
          <a:p>
            <a:pPr algn="ctr"/>
            <a:r>
              <a:rPr lang="en-US" dirty="0"/>
              <a:t>External Threats</a:t>
            </a:r>
          </a:p>
        </p:txBody>
      </p:sp>
      <p:sp>
        <p:nvSpPr>
          <p:cNvPr id="3" name="Content Placeholder 2">
            <a:extLst>
              <a:ext uri="{FF2B5EF4-FFF2-40B4-BE49-F238E27FC236}">
                <a16:creationId xmlns:a16="http://schemas.microsoft.com/office/drawing/2014/main" id="{5A47F3B0-E576-E260-29D0-8B829EFEE2DD}"/>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Use slides and notes to explain the external opportunities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a:t>
            </a:r>
            <a:r>
              <a:rPr lang="en-US" b="1" dirty="0">
                <a:solidFill>
                  <a:srgbClr val="7030A0"/>
                </a:solidFill>
                <a:latin typeface="Calibri" panose="020F0502020204030204"/>
              </a:rPr>
              <a:t>Provide </a:t>
            </a:r>
            <a:r>
              <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rPr>
              <a:t>in-depth Notes in the Speaker Notes (spelling and grammar free) area below (not on the slide itself). </a:t>
            </a:r>
            <a:r>
              <a:rPr lang="en-US" dirty="0">
                <a:solidFill>
                  <a:srgbClr val="FF0000"/>
                </a:solidFill>
              </a:rPr>
              <a:t>(USE BULLETS)</a:t>
            </a:r>
            <a:endParaRPr kumimoji="0" lang="en-US" sz="2400" b="1" i="0" u="none" strike="noStrike" kern="1200" cap="none" spc="0" normalizeH="0" baseline="0" noProof="0" dirty="0">
              <a:ln>
                <a:noFill/>
              </a:ln>
              <a:solidFill>
                <a:srgbClr val="7030A0"/>
              </a:solidFill>
              <a:effectLst/>
              <a:uLnTx/>
              <a:uFillTx/>
              <a:latin typeface="Calibri" panose="020F0502020204030204"/>
              <a:ea typeface="+mn-ea"/>
              <a:cs typeface="+mn-cs"/>
            </a:endParaRPr>
          </a:p>
          <a:p>
            <a:r>
              <a:rPr lang="en-US" dirty="0">
                <a:solidFill>
                  <a:srgbClr val="FF0000"/>
                </a:solidFill>
              </a:rPr>
              <a:t>Cite at least two resources with APA formatted citation and reference for this project..</a:t>
            </a:r>
          </a:p>
          <a:p>
            <a:endParaRPr lang="en-US" dirty="0"/>
          </a:p>
          <a:p>
            <a:pPr marL="457200" lvl="1" indent="0">
              <a:buNone/>
            </a:pPr>
            <a:endParaRPr lang="en-US" b="1" dirty="0">
              <a:solidFill>
                <a:srgbClr val="7030A0"/>
              </a:solidFill>
            </a:endParaRPr>
          </a:p>
          <a:p>
            <a:endParaRPr lang="en-US" dirty="0"/>
          </a:p>
        </p:txBody>
      </p:sp>
    </p:spTree>
    <p:extLst>
      <p:ext uri="{BB962C8B-B14F-4D97-AF65-F5344CB8AC3E}">
        <p14:creationId xmlns:p14="http://schemas.microsoft.com/office/powerpoint/2010/main" val="408324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B468B-3734-8557-B700-6E80275FCBD9}"/>
              </a:ext>
            </a:extLst>
          </p:cNvPr>
          <p:cNvSpPr>
            <a:spLocks noGrp="1"/>
          </p:cNvSpPr>
          <p:nvPr>
            <p:ph type="title"/>
          </p:nvPr>
        </p:nvSpPr>
        <p:spPr/>
        <p:txBody>
          <a:bodyPr/>
          <a:lstStyle/>
          <a:p>
            <a:pPr algn="ctr"/>
            <a:r>
              <a:rPr lang="en-US" dirty="0"/>
              <a:t>How Are The Strengths, Weaknesses, Opportunities, And Threats Interconnected</a:t>
            </a:r>
          </a:p>
        </p:txBody>
      </p:sp>
      <p:sp>
        <p:nvSpPr>
          <p:cNvPr id="3" name="Content Placeholder 2">
            <a:extLst>
              <a:ext uri="{FF2B5EF4-FFF2-40B4-BE49-F238E27FC236}">
                <a16:creationId xmlns:a16="http://schemas.microsoft.com/office/drawing/2014/main" id="{32AC3942-3D63-8E2B-792F-E8CDAB9224F7}"/>
              </a:ext>
            </a:extLst>
          </p:cNvPr>
          <p:cNvSpPr>
            <a:spLocks noGrp="1"/>
          </p:cNvSpPr>
          <p:nvPr>
            <p:ph idx="1"/>
          </p:nvPr>
        </p:nvSpPr>
        <p:spPr/>
        <p:txBody>
          <a:bodyPr/>
          <a:lstStyle/>
          <a:p>
            <a:r>
              <a:rPr lang="en-US" b="1" dirty="0"/>
              <a:t>.  Last, answer the question:  how are the strengths, weaknesses, opportunities, and threats interconnected? </a:t>
            </a:r>
            <a:r>
              <a:rPr lang="en-US" dirty="0">
                <a:solidFill>
                  <a:srgbClr val="FF0000"/>
                </a:solidFill>
              </a:rPr>
              <a:t>(USE BULLETS)</a:t>
            </a:r>
            <a:endParaRPr lang="en-US" b="1" dirty="0"/>
          </a:p>
          <a:p>
            <a:r>
              <a:rPr lang="en-US" dirty="0">
                <a:solidFill>
                  <a:srgbClr val="FF0000"/>
                </a:solidFill>
              </a:rPr>
              <a:t>Cite at least two resources with APA formatted citation and reference for this project..</a:t>
            </a:r>
          </a:p>
          <a:p>
            <a:endParaRPr lang="en-US" dirty="0"/>
          </a:p>
        </p:txBody>
      </p:sp>
    </p:spTree>
    <p:extLst>
      <p:ext uri="{BB962C8B-B14F-4D97-AF65-F5344CB8AC3E}">
        <p14:creationId xmlns:p14="http://schemas.microsoft.com/office/powerpoint/2010/main" val="3395690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4E639-8278-DBEB-3704-FE7E7DD8C025}"/>
              </a:ext>
            </a:extLst>
          </p:cNvPr>
          <p:cNvSpPr>
            <a:spLocks noGrp="1"/>
          </p:cNvSpPr>
          <p:nvPr>
            <p:ph type="title"/>
          </p:nvPr>
        </p:nvSpPr>
        <p:spPr/>
        <p:txBody>
          <a:bodyPr/>
          <a:lstStyle/>
          <a:p>
            <a:pPr algn="ctr"/>
            <a:r>
              <a:rPr lang="en-US" dirty="0"/>
              <a:t>The Focus on Information Systems</a:t>
            </a:r>
            <a:br>
              <a:rPr lang="en-US" dirty="0"/>
            </a:br>
            <a:r>
              <a:rPr lang="en-US" dirty="0"/>
              <a:t>Recommendations</a:t>
            </a:r>
          </a:p>
        </p:txBody>
      </p:sp>
      <p:sp>
        <p:nvSpPr>
          <p:cNvPr id="3" name="Content Placeholder 2">
            <a:extLst>
              <a:ext uri="{FF2B5EF4-FFF2-40B4-BE49-F238E27FC236}">
                <a16:creationId xmlns:a16="http://schemas.microsoft.com/office/drawing/2014/main" id="{BC3B0471-868F-445A-667E-FC456A96C54A}"/>
              </a:ext>
            </a:extLst>
          </p:cNvPr>
          <p:cNvSpPr>
            <a:spLocks noGrp="1"/>
          </p:cNvSpPr>
          <p:nvPr>
            <p:ph idx="1"/>
          </p:nvPr>
        </p:nvSpPr>
        <p:spPr/>
        <p:txBody>
          <a:bodyPr/>
          <a:lstStyle/>
          <a:p>
            <a:r>
              <a:rPr lang="en-US" dirty="0"/>
              <a:t>2-3 slides describing recommendations based on the SWOT analysis; how can the information system components (hardware, software, data, people, processes) contribute to overcoming external barriers and bettering the health of the organization?</a:t>
            </a:r>
            <a:r>
              <a:rPr lang="en-US" dirty="0">
                <a:solidFill>
                  <a:srgbClr val="FF0000"/>
                </a:solidFill>
              </a:rPr>
              <a:t> (USE BULLETS)</a:t>
            </a:r>
          </a:p>
          <a:p>
            <a:r>
              <a:rPr lang="en-US" dirty="0">
                <a:solidFill>
                  <a:srgbClr val="FF0000"/>
                </a:solidFill>
              </a:rPr>
              <a:t>Cite at least two resources with APA formatted citation and reference for this project..</a:t>
            </a:r>
          </a:p>
          <a:p>
            <a:endParaRPr lang="en-US" dirty="0"/>
          </a:p>
        </p:txBody>
      </p:sp>
    </p:spTree>
    <p:extLst>
      <p:ext uri="{BB962C8B-B14F-4D97-AF65-F5344CB8AC3E}">
        <p14:creationId xmlns:p14="http://schemas.microsoft.com/office/powerpoint/2010/main" val="883882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1551</Words>
  <Application>Microsoft Office PowerPoint</Application>
  <PresentationFormat>Widescreen</PresentationFormat>
  <Paragraphs>110</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Comic Sans MS</vt:lpstr>
      <vt:lpstr>Roboto</vt:lpstr>
      <vt:lpstr>Office Theme</vt:lpstr>
      <vt:lpstr>PowerPoint Presentation</vt:lpstr>
      <vt:lpstr>Purpose</vt:lpstr>
      <vt:lpstr>SWOT Findings </vt:lpstr>
      <vt:lpstr>Internal Strengths</vt:lpstr>
      <vt:lpstr>Internal Weakness</vt:lpstr>
      <vt:lpstr>External Opportunities</vt:lpstr>
      <vt:lpstr>External Threats</vt:lpstr>
      <vt:lpstr>How Are The Strengths, Weaknesses, Opportunities, And Threats Interconnected</vt:lpstr>
      <vt:lpstr>The Focus on Information Systems Recommendations</vt:lpstr>
      <vt:lpstr>The Focus on Information Systems Recommendations (Continued)</vt:lpstr>
      <vt:lpstr>The Focus on Information Systems Recommendations (Continued)</vt:lpstr>
      <vt:lpstr>Summary/Conclusion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Lutz-Allen</dc:creator>
  <cp:lastModifiedBy>Teac Teac</cp:lastModifiedBy>
  <cp:revision>13</cp:revision>
  <dcterms:created xsi:type="dcterms:W3CDTF">2022-05-04T21:02:43Z</dcterms:created>
  <dcterms:modified xsi:type="dcterms:W3CDTF">2024-09-26T19:21:42Z</dcterms:modified>
</cp:coreProperties>
</file>